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3" r:id="rId3"/>
    <p:sldId id="284" r:id="rId5"/>
    <p:sldId id="272" r:id="rId6"/>
    <p:sldId id="258" r:id="rId7"/>
    <p:sldId id="271" r:id="rId8"/>
    <p:sldId id="286" r:id="rId9"/>
    <p:sldId id="269" r:id="rId10"/>
    <p:sldId id="266" r:id="rId11"/>
    <p:sldId id="275" r:id="rId12"/>
    <p:sldId id="279" r:id="rId13"/>
    <p:sldId id="296" r:id="rId14"/>
    <p:sldId id="280" r:id="rId15"/>
    <p:sldId id="288" r:id="rId16"/>
    <p:sldId id="290" r:id="rId17"/>
    <p:sldId id="298" r:id="rId18"/>
    <p:sldId id="300" r:id="rId19"/>
    <p:sldId id="301" r:id="rId20"/>
    <p:sldId id="303" r:id="rId21"/>
    <p:sldId id="302" r:id="rId22"/>
    <p:sldId id="304" r:id="rId23"/>
    <p:sldId id="273" r:id="rId24"/>
    <p:sldId id="294" r:id="rId25"/>
    <p:sldId id="287" r:id="rId26"/>
    <p:sldId id="30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7" autoAdjust="0"/>
    <p:restoredTop sz="97419" autoAdjust="0"/>
  </p:normalViewPr>
  <p:slideViewPr>
    <p:cSldViewPr snapToGrid="0">
      <p:cViewPr varScale="1">
        <p:scale>
          <a:sx n="86" d="100"/>
          <a:sy n="86" d="100"/>
        </p:scale>
        <p:origin x="96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E47C9-FB5C-49A5-923C-EF14DC9E2960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EADDB-9588-4283-9A33-56A29588EAA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ADDB-9588-4283-9A33-56A29588EAA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ADDB-9588-4283-9A33-56A29588EAA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F2DFF-5841-407E-AF8F-DA6EB3B8460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412AC-61A1-45EB-9140-FAB50473CAA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90639" y="9891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«Московский государственный технологический университет «СТАНКИН»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(ФГАОУ ВО 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МГТУ «СТАНКИН»)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Прямоугольник 17" descr="рпопро" title="орпро"/>
          <p:cNvSpPr/>
          <p:nvPr/>
        </p:nvSpPr>
        <p:spPr>
          <a:xfrm>
            <a:off x="5024867" y="6244569"/>
            <a:ext cx="2075544" cy="33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 год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68" y="274877"/>
            <a:ext cx="1952625" cy="57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3"/>
          <p:cNvGraphicFramePr>
            <a:graphicFrameLocks noGrp="1"/>
          </p:cNvGraphicFramePr>
          <p:nvPr/>
        </p:nvGraphicFramePr>
        <p:xfrm>
          <a:off x="599323" y="2039532"/>
          <a:ext cx="109933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675"/>
                <a:gridCol w="5496675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Институт</a:t>
                      </a:r>
                      <a:endParaRPr lang="ru-RU" sz="1600" b="1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Кафедра</a:t>
                      </a:r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 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 вычислительных систем</a:t>
                      </a:r>
                      <a:endParaRPr lang="ru-RU" sz="16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072" y="2723902"/>
            <a:ext cx="396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Романов Илья Олегович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241" y="4171211"/>
            <a:ext cx="79878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09.04.04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Программная инженерия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</a:rPr>
              <a:t>        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профиль: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разработки интеллектуальных систем и программных комплексов»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9152" y="5436668"/>
            <a:ext cx="10085548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anchor="b">
            <a:sp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Научный руководитель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ст. преподаватель Бердюгин А.В.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ru-RU" sz="1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9152" y="5794452"/>
            <a:ext cx="637814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1440" tIns="45720" rIns="91440" bIns="45720" anchor="b">
            <a:spAutoFit/>
          </a:bodyPr>
          <a:lstStyle/>
          <a:p>
            <a:r>
              <a:rPr lang="ru-RU" b="1" dirty="0"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Консультант</a:t>
            </a:r>
            <a:r>
              <a:rPr lang="en-US" b="1" dirty="0">
                <a:effectLst/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:</a:t>
            </a:r>
            <a:r>
              <a:rPr lang="ru-RU" b="1" dirty="0"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  к.э.н. </a:t>
            </a:r>
            <a:r>
              <a:rPr lang="ru-RU" b="1" dirty="0">
                <a:latin typeface="Times New Roman" panose="02020603050405020304"/>
                <a:cs typeface="Times New Roman" panose="02020603050405020304"/>
              </a:rPr>
              <a:t>Карплюк Ю.А.</a:t>
            </a:r>
            <a:endParaRPr lang="ru-RU" sz="16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0860" y="3100496"/>
            <a:ext cx="800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И РАЗРАБОТКА СИСТЕМЫ ОЦЕНКИ КАЧЕСТВА ПРОВЕДЁННЫХ ЗАНЯТИЙ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20036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«Оценка качества проведённого занятия»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5" name="Изображение 10" descr="Схема БД-Процесс - Оценка качества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02" y="1664397"/>
            <a:ext cx="11542595" cy="28964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>
          <a:xfrm>
            <a:off x="9299369" y="6374163"/>
            <a:ext cx="2743200" cy="365125"/>
          </a:xfrm>
        </p:spPr>
        <p:txBody>
          <a:bodyPr/>
          <a:lstStyle/>
          <a:p>
            <a:fld id="{C0966F3B-8ED2-45BF-9028-D346A8C0B3D5}" type="slidenum">
              <a:rPr lang="ru-RU" sz="1600" b="1"/>
            </a:fld>
            <a:endParaRPr lang="ru-RU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77037" y="215984"/>
            <a:ext cx="863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Средства реализации приложения</a:t>
            </a:r>
            <a:endParaRPr lang="ru-RU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9175" y="929074"/>
            <a:ext cx="10620375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just">
              <a:lnSpc>
                <a:spcPct val="150000"/>
              </a:lnSpc>
              <a:buAutoNum type="arabicPeriod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Frontend: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TypeScript/Next.js –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язык программирования и </a:t>
            </a: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фреймоворк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, обеспечивающие, маршрутизацию для многостраничных приложений и «статическую» типизацию</a:t>
            </a: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algn="just">
              <a:lnSpc>
                <a:spcPct val="150000"/>
              </a:lnSpc>
              <a:buAutoNum type="arabicPeriod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Backend: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Kotlin/Spring Boot -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обеспечивает логику работы приложения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(аутентификация и авторизация, ключевые бизнес-процессы, слой доступа к данным).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Так же для второго утилитарного серверного приложения используется стек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JavaScript/Node.js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для автоматического преобразования файлов расписания из формата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pdf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в целевую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JSON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-схему.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342900" algn="just">
              <a:lnSpc>
                <a:spcPct val="150000"/>
              </a:lnSpc>
              <a:buAutoNum type="arabicPeriod"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СУБД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 PostgreSQL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 - служит реляционным хранилищем и обрабатывает SQL-запросы к данным.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109537" y="14075"/>
            <a:ext cx="11972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Дорожная карта пользовательского интерфейса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13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53" y="1102313"/>
            <a:ext cx="11660209" cy="46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3300072" y="-36637"/>
            <a:ext cx="5591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Расписание занятий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11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160" y="1945888"/>
            <a:ext cx="7038840" cy="416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296"/>
            <a:ext cx="5241654" cy="2586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8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9827"/>
            <a:ext cx="5515329" cy="318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5"/>
          <p:cNvPicPr>
            <a:picLocks noChangeAspect="1"/>
          </p:cNvPicPr>
          <p:nvPr/>
        </p:nvPicPr>
        <p:blipFill>
          <a:blip r:embed="rId2"/>
          <a:srcRect t="6371"/>
          <a:stretch>
            <a:fillRect/>
          </a:stretch>
        </p:blipFill>
        <p:spPr>
          <a:xfrm>
            <a:off x="5945899" y="858512"/>
            <a:ext cx="5831205" cy="531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8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9827"/>
            <a:ext cx="5515329" cy="318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00" y="1262936"/>
            <a:ext cx="5852160" cy="463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прохождение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7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394" y="629768"/>
            <a:ext cx="4631207" cy="602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0" y="2187627"/>
            <a:ext cx="5219065" cy="2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удаление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6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9" y="2400927"/>
            <a:ext cx="5193665" cy="223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0" y="682991"/>
            <a:ext cx="5478359" cy="567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Аутентификация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7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74" y="1012989"/>
            <a:ext cx="10937451" cy="515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Авторизация. Модульный Журнал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7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1881" y="1378724"/>
            <a:ext cx="4283710" cy="4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76" y="1378724"/>
            <a:ext cx="46482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6" y="2801828"/>
            <a:ext cx="5480050" cy="283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1800095" y="310175"/>
            <a:ext cx="8591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Цель и задачи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309" y="1080340"/>
            <a:ext cx="10917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Цель работы – </a:t>
            </a:r>
            <a:r>
              <a:rPr lang="ru-RU" b="0" dirty="0"/>
              <a:t>улучшение качества занятий учреждений высшего образования, путем сбора, агрегации и анализа метрик оценки качества проведённых занятий.</a:t>
            </a:r>
            <a:endParaRPr lang="ru-RU" b="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7308" y="2164178"/>
            <a:ext cx="109173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Задачи:</a:t>
            </a:r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b="0" dirty="0"/>
              <a:t>1.</a:t>
            </a:r>
            <a:r>
              <a:rPr lang="en-US" b="0" dirty="0"/>
              <a:t> </a:t>
            </a:r>
            <a:r>
              <a:rPr lang="ru-RU" b="0" dirty="0"/>
              <a:t>Исследовать системы оценки качества проведённых занятий.</a:t>
            </a:r>
            <a:endParaRPr lang="ru-RU" b="0" dirty="0"/>
          </a:p>
          <a:p>
            <a:pPr algn="just"/>
            <a:r>
              <a:rPr lang="ru-RU" b="0" dirty="0"/>
              <a:t>2.</a:t>
            </a:r>
            <a:r>
              <a:rPr lang="en-US" b="0" dirty="0"/>
              <a:t> </a:t>
            </a:r>
            <a:r>
              <a:rPr lang="ru-RU" b="0" dirty="0"/>
              <a:t>Разработать модель целевой системы оценки качества проведённых занятий.</a:t>
            </a:r>
            <a:endParaRPr lang="ru-RU" b="0" dirty="0"/>
          </a:p>
          <a:p>
            <a:pPr algn="just"/>
            <a:r>
              <a:rPr lang="ru-RU" b="0" dirty="0"/>
              <a:t>3.</a:t>
            </a:r>
            <a:r>
              <a:rPr lang="en-US" b="0" dirty="0"/>
              <a:t> </a:t>
            </a:r>
            <a:r>
              <a:rPr lang="ru-RU" b="0" dirty="0"/>
              <a:t>Выбрать и обосновать средства реализации.</a:t>
            </a:r>
            <a:endParaRPr lang="ru-RU" b="0" dirty="0"/>
          </a:p>
          <a:p>
            <a:pPr algn="just"/>
            <a:r>
              <a:rPr lang="ru-RU" b="0" dirty="0"/>
              <a:t>4.</a:t>
            </a:r>
            <a:r>
              <a:rPr lang="en-US" b="0" dirty="0"/>
              <a:t> </a:t>
            </a:r>
            <a:r>
              <a:rPr lang="ru-RU" b="0" dirty="0"/>
              <a:t>Разработать систему оценки качества проведённых занятий с предоставлением целевых метрик.</a:t>
            </a:r>
            <a:endParaRPr lang="ru-RU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Пример результата работы системы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12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885" y="1070313"/>
            <a:ext cx="9202229" cy="47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683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Обоснование экономической эффективности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675" y="718199"/>
            <a:ext cx="11484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Общие затраты на внедрение системы оценки качества проведённых занятий составляют </a:t>
            </a:r>
            <a:r>
              <a:rPr lang="ru-RU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1 200 165 </a:t>
            </a:r>
            <a:r>
              <a:rPr lang="ru-RU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рублей.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499569" y="3848058"/>
                <a:ext cx="8997417" cy="57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algn="ctr">
                  <a:defRPr sz="200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ru-RU" dirty="0"/>
                  <a:t>Время окупаемости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Разница между стоимостью внедрения систем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Разница между стоимостью амортизации систем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b="1" i="0" smtClean="0">
                        <a:latin typeface="Cambria Math" panose="02040503050406030204" pitchFamily="18" charset="0"/>
                      </a:rPr>
                      <m:t>𝟒𝟔𝟒</m:t>
                    </m:r>
                    <m:r>
                      <a:rPr lang="ru-RU" b="1">
                        <a:latin typeface="Cambria Math" panose="02040503050406030204" pitchFamily="18" charset="0"/>
                      </a:rPr>
                      <m:t> лет</m:t>
                    </m:r>
                  </m:oMath>
                </a14:m>
                <a:endParaRPr lang="ru-RU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69" y="3848058"/>
                <a:ext cx="8997417" cy="579326"/>
              </a:xfrm>
              <a:prstGeom prst="rect">
                <a:avLst/>
              </a:prstGeom>
              <a:blipFill rotWithShape="1">
                <a:blip r:embed="rId1"/>
                <a:stretch>
                  <a:fillRect l="-4" t="-102" r="5" b="28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5674" y="1353739"/>
            <a:ext cx="11396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Для абстрактного вуза, использующего </a:t>
            </a:r>
            <a:r>
              <a:rPr lang="en-US" dirty="0"/>
              <a:t>3KL </a:t>
            </a:r>
            <a:r>
              <a:rPr lang="ru-RU" dirty="0"/>
              <a:t>Русский </a:t>
            </a:r>
            <a:r>
              <a:rPr lang="en-US" dirty="0"/>
              <a:t>Moodle</a:t>
            </a:r>
            <a:r>
              <a:rPr lang="ru-RU" dirty="0"/>
              <a:t>, расходы на внедрение составляют </a:t>
            </a:r>
            <a:r>
              <a:rPr lang="ru-RU" b="1" dirty="0"/>
              <a:t>726 000 </a:t>
            </a:r>
            <a:r>
              <a:rPr lang="ru-RU" dirty="0"/>
              <a:t>рублей.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05148" y="4534332"/>
            <a:ext cx="116332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Для образовательных учреждений, которые стремятся добросовестно улучшить свои позиции в рейтингах качества образования, разрабатываемая система является экономически целесообразным решением. Системы обеспечит единую точка сбора, агрегации и анализа метрик и позволит точно выявлять недостатки в образовательном процессе, и как следствие, повышать качество проведённых занятий.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5674" y="2023585"/>
            <a:ext cx="11396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Разница составляет 474 000 рублей, однако окупаемость можно добиться за счёт ежегодной амортизации, т.к. амортизация СОКПЗ составляет 85 700 рублей, а 3</a:t>
            </a:r>
            <a:r>
              <a:rPr lang="en-US" dirty="0"/>
              <a:t>KL</a:t>
            </a:r>
            <a:r>
              <a:rPr lang="ru-RU" dirty="0"/>
              <a:t> Русский </a:t>
            </a:r>
            <a:r>
              <a:rPr lang="en-US" dirty="0"/>
              <a:t>Moodle – </a:t>
            </a:r>
            <a:r>
              <a:rPr lang="ru-RU" dirty="0"/>
              <a:t>278 000 руб.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1871205" y="452582"/>
            <a:ext cx="8591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Выводы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674" y="1032570"/>
            <a:ext cx="10294869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indent="457200" algn="just"/>
            <a:r>
              <a:rPr lang="ru-RU" dirty="0"/>
              <a:t>Внедрение системы оценки качества проведённых занятий обеспечит создание единой точки сбора, агрегации и анализа целевых метрик, что позволит выявлять проблемы в образовательном процессе, и, как  следствие, повышать качество занятий.</a:t>
            </a:r>
            <a:endParaRPr lang="ru-RU" dirty="0"/>
          </a:p>
          <a:p>
            <a:pPr indent="457200" algn="just"/>
            <a:r>
              <a:rPr lang="ru-RU" dirty="0"/>
              <a:t>Срок окупаемости при затратах в 1 200 165 рублей, составит примерно два с половиной года.</a:t>
            </a:r>
            <a:endParaRPr lang="ru-RU" dirty="0"/>
          </a:p>
          <a:p>
            <a:pPr algn="just"/>
            <a:endParaRPr lang="ru-RU" dirty="0"/>
          </a:p>
          <a:p>
            <a:pPr indent="457200" algn="just"/>
            <a:r>
              <a:rPr lang="ru-RU" dirty="0"/>
              <a:t>В ходе выполнения выпускной квалификационной работы были выполнены следующие задачи: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Исследованы существующие системы сбора оценок.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Разработаны модели данных и диаграмма прецедентов целевой системы оценки качества проведённых занятий.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Выбраны и обоснованы средства реализации.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Разработан макет системы оценки качества проведённых занятий с предоставлением целевых метрик.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b="0" dirty="0"/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1476234" y="202113"/>
            <a:ext cx="93817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Список работ, опубликованных по теме ВКР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670" y="1011483"/>
            <a:ext cx="10294869" cy="17708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cs typeface="Times New Roman" panose="02020603050405020304" pitchFamily="18" charset="0"/>
              </a:rPr>
              <a:t>1. Романов И.О. Современные средства оценки качества проведённых занятий// Материалы Международной студенческой научно-практической конференции «Автоматизация и информационные технологии» (АИТ-2025). – М.: МГТУ “Станкин”, 2025;</a:t>
            </a:r>
            <a:endParaRPr lang="ru-RU" sz="1400" dirty="0">
              <a:effectLst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cs typeface="Times New Roman" panose="02020603050405020304" pitchFamily="18" charset="0"/>
              </a:rPr>
              <a:t>2. Романов И.О. Современные средства оценки качества проведённых занятий// Материалы Международной научно-практической конференции «Развитие науки и практики в глобально меняющимся мире в условиях риска» (МКРНП-2025).</a:t>
            </a:r>
            <a:endParaRPr lang="ru-RU" sz="1400" dirty="0">
              <a:effectLst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90639" y="9891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«Московский государственный технологический университет «СТАНКИН»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(ФГАОУ ВО </a:t>
            </a:r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МГТУ «СТАНКИН»)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Прямоугольник 17" descr="рпопро" title="орпро"/>
          <p:cNvSpPr/>
          <p:nvPr/>
        </p:nvSpPr>
        <p:spPr>
          <a:xfrm>
            <a:off x="5024867" y="6244569"/>
            <a:ext cx="2075544" cy="33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 год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68" y="274877"/>
            <a:ext cx="1952625" cy="57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3"/>
          <p:cNvGraphicFramePr>
            <a:graphicFrameLocks noGrp="1"/>
          </p:cNvGraphicFramePr>
          <p:nvPr/>
        </p:nvGraphicFramePr>
        <p:xfrm>
          <a:off x="599323" y="2039532"/>
          <a:ext cx="109933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675"/>
                <a:gridCol w="5496675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Институт</a:t>
                      </a:r>
                      <a:endParaRPr lang="ru-RU" sz="1600" b="1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Кафедра</a:t>
                      </a:r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 </a:t>
                      </a:r>
                      <a:endParaRPr lang="ru-RU" sz="1600" b="0" kern="1200" noProof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 вычислительных систем</a:t>
                      </a:r>
                      <a:endParaRPr lang="ru-RU" sz="16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14072" y="2723902"/>
            <a:ext cx="396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Романов Илья Олегович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1241" y="4171211"/>
            <a:ext cx="79878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09.04.04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Программная инженерия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/>
                <a:cs typeface="Times New Roman" panose="02020603050405020304"/>
              </a:rPr>
              <a:t>        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профиль: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разработки интеллектуальных систем и программных комплексов»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9152" y="5436668"/>
            <a:ext cx="10085548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anchor="b">
            <a:sp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Научный руководитель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ст. преподаватель Бердюгин А.В.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ru-RU" sz="16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9152" y="5794452"/>
            <a:ext cx="637814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1440" tIns="45720" rIns="91440" bIns="45720" anchor="b">
            <a:spAutoFit/>
          </a:bodyPr>
          <a:lstStyle/>
          <a:p>
            <a:r>
              <a:rPr lang="ru-RU" b="1" dirty="0"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Консультант</a:t>
            </a:r>
            <a:r>
              <a:rPr lang="en-US" b="1" dirty="0">
                <a:effectLst/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:</a:t>
            </a:r>
            <a:r>
              <a:rPr lang="ru-RU" b="1" dirty="0">
                <a:latin typeface="Times New Roman" panose="02020603050405020304"/>
                <a:ea typeface="Times New Roman" panose="02020603050405020304" pitchFamily="18" charset="0"/>
                <a:cs typeface="Times New Roman" panose="02020603050405020304"/>
              </a:rPr>
              <a:t>  к.э.н. </a:t>
            </a:r>
            <a:r>
              <a:rPr lang="ru-RU" b="1" dirty="0">
                <a:latin typeface="Times New Roman" panose="02020603050405020304"/>
                <a:cs typeface="Times New Roman" panose="02020603050405020304"/>
              </a:rPr>
              <a:t>Карплюк Ю.А.</a:t>
            </a:r>
            <a:endParaRPr lang="ru-RU" sz="1600" b="1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0860" y="3100496"/>
            <a:ext cx="800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И РАЗРАБОТКА СИСТЕМЫ ОЦЕНКИ КАЧЕСТВА ПРОВЕДЁННЫХ ЗАНЯТИЙ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7" y="110642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Обзор существующих аналогов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1750741" y="1806498"/>
          <a:ext cx="8499086" cy="3058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2960"/>
                <a:gridCol w="1514709"/>
                <a:gridCol w="1808353"/>
                <a:gridCol w="1399874"/>
                <a:gridCol w="1923190"/>
              </a:tblGrid>
              <a:tr h="1427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Название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Анализ вовлеченности студентов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Оценка проведённого занятия ролью «Преподаватель»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Форма для создания тестовых заданий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Агрегация метрик по различным административным единицам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</a:tr>
              <a:tr h="398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Google forms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</a:tr>
              <a:tr h="621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СЭО 3</a:t>
                      </a:r>
                      <a:r>
                        <a:rPr lang="en-US" sz="1600">
                          <a:effectLst/>
                        </a:rPr>
                        <a:t>KL</a:t>
                      </a:r>
                      <a:endParaRPr lang="en-US" sz="16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Русский </a:t>
                      </a:r>
                      <a:r>
                        <a:rPr lang="en-US" sz="1600">
                          <a:effectLst/>
                        </a:rPr>
                        <a:t>Moodle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-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</a:tr>
              <a:tr h="328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Stepik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-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178554"/>
            <a:ext cx="10391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Функциональные требования к разрабатываемой системе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667" y="1800124"/>
            <a:ext cx="1109934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  На основе сравнительной характеристики существующих решений, сформулированы следующие функциональные требования к разрабатываемой системе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1.Система должна предоставлять единую точку входа для пользователей с различными ролями.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2.Система должна обеспечить способ получения, хранения, агрегации, отображения, и формирования отчётов по итогам оценивания качества проведённых занятий по различным административным единицам.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3.Процессы авторизации и аутентификации пользователей системы должны быть реализованы средствами Системы.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4.Технологические операции, выполняемые на технических средствах системы должны быть полностью автоматизированы.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.В системы должны быть включены роли студента, преподавателя и аудитора.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178554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Диаграмма прецедентов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7" name="Изображение 1" descr="Диаграмма прецедентов решения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449" y="954527"/>
            <a:ext cx="8709102" cy="5336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178554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Схема данных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5" name="Изображение 12" descr="Схема БД-Общая схема данных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5" y="1777282"/>
            <a:ext cx="11835005" cy="33857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7" y="937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«Расписание»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6" name="Изображение 5" descr="Схема БД-Процесс - Расписание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765" y="1062292"/>
            <a:ext cx="7034468" cy="4844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7" y="68309"/>
            <a:ext cx="107537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«Аутентификация и авторизация»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5" name="Изображение 2" descr="Схема БД-Процесс - Авторизация и аутентификация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536" y="1129037"/>
            <a:ext cx="7154928" cy="45999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/>
          <p:cNvSpPr/>
          <p:nvPr/>
        </p:nvSpPr>
        <p:spPr>
          <a:xfrm>
            <a:off x="900048" y="683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«Тестирование»</a:t>
            </a:r>
            <a:endParaRPr lang="ru-RU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</a:fld>
            <a:endParaRPr lang="ru-RU" sz="1600" b="1" dirty="0"/>
          </a:p>
        </p:txBody>
      </p:sp>
      <p:pic>
        <p:nvPicPr>
          <p:cNvPr id="5" name="Изображение 3" descr="Схема БД-Процесс - Тестирование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98" y="1770179"/>
            <a:ext cx="11083203" cy="2763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5903</Words>
  <Application>WPS Presentation</Application>
  <PresentationFormat>Широкоэкранный</PresentationFormat>
  <Paragraphs>228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Times New Roman</vt:lpstr>
      <vt:lpstr>Times New Roman</vt:lpstr>
      <vt:lpstr>Cambria</vt:lpstr>
      <vt:lpstr>Calibri</vt:lpstr>
      <vt:lpstr>Aptos</vt:lpstr>
      <vt:lpstr>Segoe UI</vt:lpstr>
      <vt:lpstr>Microsoft YaHei</vt:lpstr>
      <vt:lpstr>Arial Unicode MS</vt:lpstr>
      <vt:lpstr>Aptos Display</vt:lpstr>
      <vt:lpstr>Segoe UI Variable Display</vt:lpstr>
      <vt:lpstr>Cambria Math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Селиванова</dc:creator>
  <cp:lastModifiedBy>ilyar</cp:lastModifiedBy>
  <cp:revision>108</cp:revision>
  <dcterms:created xsi:type="dcterms:W3CDTF">2025-05-01T14:54:00Z</dcterms:created>
  <dcterms:modified xsi:type="dcterms:W3CDTF">2025-06-15T15:49:56Z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C4EFCFD355664E5F9E0B8E93A6B387BE_12</vt:lpwstr>
  </property>
  <property fmtid="{D5CDD505-2E9C-101B-9397-08002B2CF9AE}" pid="3" name="KSOProductBuildVer">
    <vt:lpwstr>1049-12.2.0.21546</vt:lpwstr>
  </property>
</Properties>
</file>